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6" r:id="rId3"/>
    <p:sldId id="258" r:id="rId4"/>
    <p:sldId id="257" r:id="rId5"/>
    <p:sldId id="281" r:id="rId6"/>
    <p:sldId id="282" r:id="rId7"/>
    <p:sldId id="283" r:id="rId8"/>
    <p:sldId id="278" r:id="rId9"/>
    <p:sldId id="272" r:id="rId10"/>
    <p:sldId id="284" r:id="rId11"/>
    <p:sldId id="271" r:id="rId12"/>
    <p:sldId id="259" r:id="rId13"/>
    <p:sldId id="277" r:id="rId14"/>
    <p:sldId id="273" r:id="rId15"/>
    <p:sldId id="28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F825754-37D0-48CD-91E6-C5386469ACE3}" type="datetimeFigureOut">
              <a:rPr lang="en-US" smtClean="0"/>
              <a:t>3/14/2022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2E9F6C4C-0112-4CD1-8C4F-F21B8EF55CF6}" type="slidenum">
              <a:rPr lang="en-US" smtClean="0"/>
              <a:t>‹#›</a:t>
            </a:fld>
            <a:endParaRPr lang="en-US"/>
          </a:p>
        </p:txBody>
      </p:sp>
    </p:spTree>
    <p:extLst>
      <p:ext uri="{BB962C8B-B14F-4D97-AF65-F5344CB8AC3E}">
        <p14:creationId xmlns:p14="http://schemas.microsoft.com/office/powerpoint/2010/main" val="4061045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F825754-37D0-48CD-91E6-C5386469ACE3}" type="datetimeFigureOut">
              <a:rPr lang="en-US" smtClean="0"/>
              <a:t>3/14/2022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9F6C4C-0112-4CD1-8C4F-F21B8EF55CF6}" type="slidenum">
              <a:rPr lang="en-US" smtClean="0"/>
              <a:t>‹#›</a:t>
            </a:fld>
            <a:endParaRPr lang="en-US"/>
          </a:p>
        </p:txBody>
      </p:sp>
    </p:spTree>
    <p:extLst>
      <p:ext uri="{BB962C8B-B14F-4D97-AF65-F5344CB8AC3E}">
        <p14:creationId xmlns:p14="http://schemas.microsoft.com/office/powerpoint/2010/main" val="248481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F825754-37D0-48CD-91E6-C5386469ACE3}" type="datetimeFigureOut">
              <a:rPr lang="en-US" smtClean="0"/>
              <a:t>3/14/2022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9F6C4C-0112-4CD1-8C4F-F21B8EF55CF6}" type="slidenum">
              <a:rPr lang="en-US" smtClean="0"/>
              <a:t>‹#›</a:t>
            </a:fld>
            <a:endParaRPr lang="en-US"/>
          </a:p>
        </p:txBody>
      </p:sp>
    </p:spTree>
    <p:extLst>
      <p:ext uri="{BB962C8B-B14F-4D97-AF65-F5344CB8AC3E}">
        <p14:creationId xmlns:p14="http://schemas.microsoft.com/office/powerpoint/2010/main" val="2851160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F825754-37D0-48CD-91E6-C5386469ACE3}" type="datetimeFigureOut">
              <a:rPr lang="en-US" smtClean="0"/>
              <a:t>3/14/2022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9F6C4C-0112-4CD1-8C4F-F21B8EF55CF6}"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465669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F825754-37D0-48CD-91E6-C5386469ACE3}" type="datetimeFigureOut">
              <a:rPr lang="en-US" smtClean="0"/>
              <a:t>3/14/2022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9F6C4C-0112-4CD1-8C4F-F21B8EF55CF6}" type="slidenum">
              <a:rPr lang="en-US" smtClean="0"/>
              <a:t>‹#›</a:t>
            </a:fld>
            <a:endParaRPr lang="en-US"/>
          </a:p>
        </p:txBody>
      </p:sp>
    </p:spTree>
    <p:extLst>
      <p:ext uri="{BB962C8B-B14F-4D97-AF65-F5344CB8AC3E}">
        <p14:creationId xmlns:p14="http://schemas.microsoft.com/office/powerpoint/2010/main" val="3678062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AF825754-37D0-48CD-91E6-C5386469ACE3}" type="datetimeFigureOut">
              <a:rPr lang="en-US" smtClean="0"/>
              <a:t>3/14/2022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9F6C4C-0112-4CD1-8C4F-F21B8EF55CF6}" type="slidenum">
              <a:rPr lang="en-US" smtClean="0"/>
              <a:t>‹#›</a:t>
            </a:fld>
            <a:endParaRPr lang="en-US"/>
          </a:p>
        </p:txBody>
      </p:sp>
    </p:spTree>
    <p:extLst>
      <p:ext uri="{BB962C8B-B14F-4D97-AF65-F5344CB8AC3E}">
        <p14:creationId xmlns:p14="http://schemas.microsoft.com/office/powerpoint/2010/main" val="17957847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AF825754-37D0-48CD-91E6-C5386469ACE3}" type="datetimeFigureOut">
              <a:rPr lang="en-US" smtClean="0"/>
              <a:t>3/14/2022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9F6C4C-0112-4CD1-8C4F-F21B8EF55CF6}" type="slidenum">
              <a:rPr lang="en-US" smtClean="0"/>
              <a:t>‹#›</a:t>
            </a:fld>
            <a:endParaRPr lang="en-US"/>
          </a:p>
        </p:txBody>
      </p:sp>
    </p:spTree>
    <p:extLst>
      <p:ext uri="{BB962C8B-B14F-4D97-AF65-F5344CB8AC3E}">
        <p14:creationId xmlns:p14="http://schemas.microsoft.com/office/powerpoint/2010/main" val="96931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825754-37D0-48CD-91E6-C5386469ACE3}" type="datetimeFigureOut">
              <a:rPr lang="en-US" smtClean="0"/>
              <a:t>3/14/2022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9F6C4C-0112-4CD1-8C4F-F21B8EF55CF6}" type="slidenum">
              <a:rPr lang="en-US" smtClean="0"/>
              <a:t>‹#›</a:t>
            </a:fld>
            <a:endParaRPr lang="en-US"/>
          </a:p>
        </p:txBody>
      </p:sp>
    </p:spTree>
    <p:extLst>
      <p:ext uri="{BB962C8B-B14F-4D97-AF65-F5344CB8AC3E}">
        <p14:creationId xmlns:p14="http://schemas.microsoft.com/office/powerpoint/2010/main" val="16854837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825754-37D0-48CD-91E6-C5386469ACE3}" type="datetimeFigureOut">
              <a:rPr lang="en-US" smtClean="0"/>
              <a:t>3/14/2022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9F6C4C-0112-4CD1-8C4F-F21B8EF55CF6}" type="slidenum">
              <a:rPr lang="en-US" smtClean="0"/>
              <a:t>‹#›</a:t>
            </a:fld>
            <a:endParaRPr lang="en-US"/>
          </a:p>
        </p:txBody>
      </p:sp>
    </p:spTree>
    <p:extLst>
      <p:ext uri="{BB962C8B-B14F-4D97-AF65-F5344CB8AC3E}">
        <p14:creationId xmlns:p14="http://schemas.microsoft.com/office/powerpoint/2010/main" val="128252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825754-37D0-48CD-91E6-C5386469ACE3}" type="datetimeFigureOut">
              <a:rPr lang="en-US" smtClean="0"/>
              <a:t>3/14/2022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9F6C4C-0112-4CD1-8C4F-F21B8EF55CF6}" type="slidenum">
              <a:rPr lang="en-US" smtClean="0"/>
              <a:t>‹#›</a:t>
            </a:fld>
            <a:endParaRPr lang="en-US"/>
          </a:p>
        </p:txBody>
      </p:sp>
    </p:spTree>
    <p:extLst>
      <p:ext uri="{BB962C8B-B14F-4D97-AF65-F5344CB8AC3E}">
        <p14:creationId xmlns:p14="http://schemas.microsoft.com/office/powerpoint/2010/main" val="363337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F825754-37D0-48CD-91E6-C5386469ACE3}" type="datetimeFigureOut">
              <a:rPr lang="en-US" smtClean="0"/>
              <a:t>3/14/2022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9F6C4C-0112-4CD1-8C4F-F21B8EF55CF6}" type="slidenum">
              <a:rPr lang="en-US" smtClean="0"/>
              <a:t>‹#›</a:t>
            </a:fld>
            <a:endParaRPr lang="en-US"/>
          </a:p>
        </p:txBody>
      </p:sp>
    </p:spTree>
    <p:extLst>
      <p:ext uri="{BB962C8B-B14F-4D97-AF65-F5344CB8AC3E}">
        <p14:creationId xmlns:p14="http://schemas.microsoft.com/office/powerpoint/2010/main" val="6704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825754-37D0-48CD-91E6-C5386469ACE3}" type="datetimeFigureOut">
              <a:rPr lang="en-US" smtClean="0"/>
              <a:t>3/14/2022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9F6C4C-0112-4CD1-8C4F-F21B8EF55CF6}" type="slidenum">
              <a:rPr lang="en-US" smtClean="0"/>
              <a:t>‹#›</a:t>
            </a:fld>
            <a:endParaRPr lang="en-US"/>
          </a:p>
        </p:txBody>
      </p:sp>
    </p:spTree>
    <p:extLst>
      <p:ext uri="{BB962C8B-B14F-4D97-AF65-F5344CB8AC3E}">
        <p14:creationId xmlns:p14="http://schemas.microsoft.com/office/powerpoint/2010/main" val="3576636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825754-37D0-48CD-91E6-C5386469ACE3}" type="datetimeFigureOut">
              <a:rPr lang="en-US" smtClean="0"/>
              <a:t>3/14/2022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9F6C4C-0112-4CD1-8C4F-F21B8EF55CF6}" type="slidenum">
              <a:rPr lang="en-US" smtClean="0"/>
              <a:t>‹#›</a:t>
            </a:fld>
            <a:endParaRPr lang="en-US"/>
          </a:p>
        </p:txBody>
      </p:sp>
    </p:spTree>
    <p:extLst>
      <p:ext uri="{BB962C8B-B14F-4D97-AF65-F5344CB8AC3E}">
        <p14:creationId xmlns:p14="http://schemas.microsoft.com/office/powerpoint/2010/main" val="2020253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825754-37D0-48CD-91E6-C5386469ACE3}" type="datetimeFigureOut">
              <a:rPr lang="en-US" smtClean="0"/>
              <a:t>3/14/2022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9F6C4C-0112-4CD1-8C4F-F21B8EF55CF6}" type="slidenum">
              <a:rPr lang="en-US" smtClean="0"/>
              <a:t>‹#›</a:t>
            </a:fld>
            <a:endParaRPr lang="en-US"/>
          </a:p>
        </p:txBody>
      </p:sp>
    </p:spTree>
    <p:extLst>
      <p:ext uri="{BB962C8B-B14F-4D97-AF65-F5344CB8AC3E}">
        <p14:creationId xmlns:p14="http://schemas.microsoft.com/office/powerpoint/2010/main" val="1547812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825754-37D0-48CD-91E6-C5386469ACE3}" type="datetimeFigureOut">
              <a:rPr lang="en-US" smtClean="0"/>
              <a:t>3/14/2022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9F6C4C-0112-4CD1-8C4F-F21B8EF55CF6}" type="slidenum">
              <a:rPr lang="en-US" smtClean="0"/>
              <a:t>‹#›</a:t>
            </a:fld>
            <a:endParaRPr lang="en-US"/>
          </a:p>
        </p:txBody>
      </p:sp>
    </p:spTree>
    <p:extLst>
      <p:ext uri="{BB962C8B-B14F-4D97-AF65-F5344CB8AC3E}">
        <p14:creationId xmlns:p14="http://schemas.microsoft.com/office/powerpoint/2010/main" val="1487520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F825754-37D0-48CD-91E6-C5386469ACE3}" type="datetimeFigureOut">
              <a:rPr lang="en-US" smtClean="0"/>
              <a:t>3/14/2022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9F6C4C-0112-4CD1-8C4F-F21B8EF55CF6}" type="slidenum">
              <a:rPr lang="en-US" smtClean="0"/>
              <a:t>‹#›</a:t>
            </a:fld>
            <a:endParaRPr lang="en-US"/>
          </a:p>
        </p:txBody>
      </p:sp>
    </p:spTree>
    <p:extLst>
      <p:ext uri="{BB962C8B-B14F-4D97-AF65-F5344CB8AC3E}">
        <p14:creationId xmlns:p14="http://schemas.microsoft.com/office/powerpoint/2010/main" val="3169885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F825754-37D0-48CD-91E6-C5386469ACE3}" type="datetimeFigureOut">
              <a:rPr lang="en-US" smtClean="0"/>
              <a:t>3/14/2022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9F6C4C-0112-4CD1-8C4F-F21B8EF55CF6}" type="slidenum">
              <a:rPr lang="en-US" smtClean="0"/>
              <a:t>‹#›</a:t>
            </a:fld>
            <a:endParaRPr lang="en-US"/>
          </a:p>
        </p:txBody>
      </p:sp>
    </p:spTree>
    <p:extLst>
      <p:ext uri="{BB962C8B-B14F-4D97-AF65-F5344CB8AC3E}">
        <p14:creationId xmlns:p14="http://schemas.microsoft.com/office/powerpoint/2010/main" val="408415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F825754-37D0-48CD-91E6-C5386469ACE3}" type="datetimeFigureOut">
              <a:rPr lang="en-US" smtClean="0"/>
              <a:t>3/14/2022</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E9F6C4C-0112-4CD1-8C4F-F21B8EF55CF6}" type="slidenum">
              <a:rPr lang="en-US" smtClean="0"/>
              <a:t>‹#›</a:t>
            </a:fld>
            <a:endParaRPr lang="en-US"/>
          </a:p>
        </p:txBody>
      </p:sp>
    </p:spTree>
    <p:extLst>
      <p:ext uri="{BB962C8B-B14F-4D97-AF65-F5344CB8AC3E}">
        <p14:creationId xmlns:p14="http://schemas.microsoft.com/office/powerpoint/2010/main" val="361719470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5.xm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pythonprogramming.ne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F4CCA-0F04-4E14-9F1C-F8036E4DF3F9}"/>
              </a:ext>
            </a:extLst>
          </p:cNvPr>
          <p:cNvSpPr>
            <a:spLocks noGrp="1"/>
          </p:cNvSpPr>
          <p:nvPr>
            <p:ph type="ctrTitle"/>
          </p:nvPr>
        </p:nvSpPr>
        <p:spPr>
          <a:xfrm>
            <a:off x="1876424" y="513708"/>
            <a:ext cx="8791575" cy="1506502"/>
          </a:xfrm>
        </p:spPr>
        <p:txBody>
          <a:bodyPr/>
          <a:lstStyle/>
          <a:p>
            <a:r>
              <a:rPr lang="en-IN" dirty="0">
                <a:solidFill>
                  <a:schemeClr val="bg1">
                    <a:lumMod val="95000"/>
                    <a:lumOff val="5000"/>
                  </a:schemeClr>
                </a:solidFill>
                <a:latin typeface="Algerian" panose="04020705040A02060702" pitchFamily="82" charset="0"/>
              </a:rPr>
              <a:t>Vehicle detection using Open-cv and PYTHON</a:t>
            </a:r>
            <a:endParaRPr lang="en-US" dirty="0">
              <a:solidFill>
                <a:schemeClr val="bg1">
                  <a:lumMod val="95000"/>
                  <a:lumOff val="5000"/>
                </a:schemeClr>
              </a:solidFill>
              <a:latin typeface="Algerian" panose="04020705040A02060702" pitchFamily="82" charset="0"/>
            </a:endParaRPr>
          </a:p>
        </p:txBody>
      </p:sp>
      <p:sp>
        <p:nvSpPr>
          <p:cNvPr id="3" name="Subtitle 2">
            <a:extLst>
              <a:ext uri="{FF2B5EF4-FFF2-40B4-BE49-F238E27FC236}">
                <a16:creationId xmlns:a16="http://schemas.microsoft.com/office/drawing/2014/main" id="{3A3EC33F-C63B-4B66-AFF9-E37893ABB523}"/>
              </a:ext>
            </a:extLst>
          </p:cNvPr>
          <p:cNvSpPr>
            <a:spLocks noGrp="1"/>
          </p:cNvSpPr>
          <p:nvPr>
            <p:ph type="subTitle" idx="1"/>
          </p:nvPr>
        </p:nvSpPr>
        <p:spPr>
          <a:xfrm>
            <a:off x="1700212" y="2995864"/>
            <a:ext cx="8791575" cy="1655762"/>
          </a:xfrm>
        </p:spPr>
        <p:txBody>
          <a:bodyPr/>
          <a:lstStyle/>
          <a:p>
            <a:r>
              <a:rPr lang="en-IN" dirty="0">
                <a:solidFill>
                  <a:srgbClr val="002060"/>
                </a:solidFill>
                <a:latin typeface="Arial Rounded MT Bold" panose="020F0704030504030204" pitchFamily="34" charset="0"/>
              </a:rPr>
              <a:t>Presented by  -----</a:t>
            </a:r>
          </a:p>
          <a:p>
            <a:r>
              <a:rPr lang="en-IN" sz="4000" dirty="0">
                <a:solidFill>
                  <a:srgbClr val="002060"/>
                </a:solidFill>
                <a:latin typeface="Algerian" panose="04020705040A02060702" pitchFamily="82" charset="0"/>
              </a:rPr>
              <a:t> Sunil kumar</a:t>
            </a:r>
          </a:p>
        </p:txBody>
      </p:sp>
      <p:cxnSp>
        <p:nvCxnSpPr>
          <p:cNvPr id="5" name="Straight Connector 4">
            <a:extLst>
              <a:ext uri="{FF2B5EF4-FFF2-40B4-BE49-F238E27FC236}">
                <a16:creationId xmlns:a16="http://schemas.microsoft.com/office/drawing/2014/main" id="{D642FE4A-B661-4283-ADBC-5EEA69D3D26D}"/>
              </a:ext>
            </a:extLst>
          </p:cNvPr>
          <p:cNvCxnSpPr>
            <a:cxnSpLocks/>
          </p:cNvCxnSpPr>
          <p:nvPr/>
        </p:nvCxnSpPr>
        <p:spPr>
          <a:xfrm flipV="1">
            <a:off x="1876424" y="2020210"/>
            <a:ext cx="7873751" cy="37859"/>
          </a:xfrm>
          <a:prstGeom prst="line">
            <a:avLst/>
          </a:prstGeom>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9827A2BE-F9FF-48C3-95C9-6B913CC94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5492" y="2140080"/>
            <a:ext cx="5715000" cy="2134430"/>
          </a:xfrm>
          <a:prstGeom prst="rect">
            <a:avLst/>
          </a:prstGeom>
        </p:spPr>
      </p:pic>
      <p:pic>
        <p:nvPicPr>
          <p:cNvPr id="14" name="Picture 13">
            <a:extLst>
              <a:ext uri="{FF2B5EF4-FFF2-40B4-BE49-F238E27FC236}">
                <a16:creationId xmlns:a16="http://schemas.microsoft.com/office/drawing/2014/main" id="{8A15C259-70C2-4C94-9AD5-B09D9A8AD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5492" y="4274510"/>
            <a:ext cx="5715000" cy="2463620"/>
          </a:xfrm>
          <a:prstGeom prst="rect">
            <a:avLst/>
          </a:prstGeom>
        </p:spPr>
      </p:pic>
    </p:spTree>
    <p:extLst>
      <p:ext uri="{BB962C8B-B14F-4D97-AF65-F5344CB8AC3E}">
        <p14:creationId xmlns:p14="http://schemas.microsoft.com/office/powerpoint/2010/main" val="139048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BF9F-2E2D-4789-A014-745D4BE7B796}"/>
              </a:ext>
            </a:extLst>
          </p:cNvPr>
          <p:cNvSpPr>
            <a:spLocks noGrp="1"/>
          </p:cNvSpPr>
          <p:nvPr>
            <p:ph type="title"/>
          </p:nvPr>
        </p:nvSpPr>
        <p:spPr>
          <a:xfrm>
            <a:off x="1141413" y="597969"/>
            <a:ext cx="9905998" cy="1478570"/>
          </a:xfrm>
        </p:spPr>
        <p:txBody>
          <a:bodyPr/>
          <a:lstStyle/>
          <a:p>
            <a:pPr marL="571500" indent="-571500">
              <a:buFont typeface="Wingdings" panose="05000000000000000000" pitchFamily="2" charset="2"/>
              <a:buChar char="v"/>
            </a:pPr>
            <a:r>
              <a:rPr lang="en-US" dirty="0">
                <a:solidFill>
                  <a:schemeClr val="bg1">
                    <a:lumMod val="95000"/>
                    <a:lumOff val="5000"/>
                  </a:schemeClr>
                </a:solidFill>
                <a:latin typeface="Algerian" panose="04020705040A02060702" pitchFamily="82" charset="0"/>
              </a:rPr>
              <a:t>Some bad results are..</a:t>
            </a:r>
          </a:p>
        </p:txBody>
      </p:sp>
      <p:sp>
        <p:nvSpPr>
          <p:cNvPr id="3" name="Content Placeholder 2">
            <a:extLst>
              <a:ext uri="{FF2B5EF4-FFF2-40B4-BE49-F238E27FC236}">
                <a16:creationId xmlns:a16="http://schemas.microsoft.com/office/drawing/2014/main" id="{4443074C-74F8-4387-ADC4-2E3859B81E55}"/>
              </a:ext>
            </a:extLst>
          </p:cNvPr>
          <p:cNvSpPr>
            <a:spLocks noGrp="1"/>
          </p:cNvSpPr>
          <p:nvPr>
            <p:ph idx="1"/>
          </p:nvPr>
        </p:nvSpPr>
        <p:spPr/>
        <p:txBody>
          <a:bodyPr/>
          <a:lstStyle/>
          <a:p>
            <a:pPr marL="0" indent="0">
              <a:buNone/>
            </a:pPr>
            <a:r>
              <a:rPr lang="en-US" dirty="0">
                <a:solidFill>
                  <a:srgbClr val="002060"/>
                </a:solidFill>
                <a:latin typeface="Arial Black" panose="020B0A04020102020204" pitchFamily="34" charset="0"/>
              </a:rPr>
              <a:t>1. Overlapping of boxes.</a:t>
            </a:r>
          </a:p>
          <a:p>
            <a:pPr marL="0" indent="0">
              <a:buNone/>
            </a:pPr>
            <a:r>
              <a:rPr lang="en-US" dirty="0">
                <a:solidFill>
                  <a:srgbClr val="002060"/>
                </a:solidFill>
                <a:latin typeface="Arial Black" panose="020B0A04020102020204" pitchFamily="34" charset="0"/>
              </a:rPr>
              <a:t>2. Unable to detect.</a:t>
            </a:r>
          </a:p>
          <a:p>
            <a:pPr marL="0" indent="0">
              <a:buNone/>
            </a:pPr>
            <a:r>
              <a:rPr lang="en-US" dirty="0">
                <a:solidFill>
                  <a:srgbClr val="002060"/>
                </a:solidFill>
                <a:latin typeface="Arial Black" panose="020B0A04020102020204" pitchFamily="34" charset="0"/>
              </a:rPr>
              <a:t>3. Incorrect detection.</a:t>
            </a:r>
          </a:p>
          <a:p>
            <a:pPr marL="0" indent="0">
              <a:buNone/>
            </a:pPr>
            <a:endParaRPr lang="en-US" dirty="0">
              <a:solidFill>
                <a:srgbClr val="002060"/>
              </a:solidFill>
              <a:latin typeface="Arial Black" panose="020B0A04020102020204" pitchFamily="34" charset="0"/>
            </a:endParaRPr>
          </a:p>
        </p:txBody>
      </p:sp>
      <p:cxnSp>
        <p:nvCxnSpPr>
          <p:cNvPr id="5" name="Straight Connector 4">
            <a:extLst>
              <a:ext uri="{FF2B5EF4-FFF2-40B4-BE49-F238E27FC236}">
                <a16:creationId xmlns:a16="http://schemas.microsoft.com/office/drawing/2014/main" id="{E7AA00EA-6521-4C35-9AE5-EEF9812AE544}"/>
              </a:ext>
            </a:extLst>
          </p:cNvPr>
          <p:cNvCxnSpPr>
            <a:cxnSpLocks/>
          </p:cNvCxnSpPr>
          <p:nvPr/>
        </p:nvCxnSpPr>
        <p:spPr>
          <a:xfrm flipH="1">
            <a:off x="1141412" y="1602769"/>
            <a:ext cx="6389545"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12340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C5E6-0B2D-4BC9-8C61-6687927D4787}"/>
              </a:ext>
            </a:extLst>
          </p:cNvPr>
          <p:cNvSpPr>
            <a:spLocks noGrp="1"/>
          </p:cNvSpPr>
          <p:nvPr>
            <p:ph type="title"/>
          </p:nvPr>
        </p:nvSpPr>
        <p:spPr/>
        <p:txBody>
          <a:bodyPr/>
          <a:lstStyle/>
          <a:p>
            <a:pPr marL="571500" indent="-571500">
              <a:buFont typeface="Wingdings" panose="05000000000000000000" pitchFamily="2" charset="2"/>
              <a:buChar char="v"/>
            </a:pPr>
            <a:r>
              <a:rPr lang="en-IN" dirty="0">
                <a:solidFill>
                  <a:schemeClr val="bg1">
                    <a:lumMod val="95000"/>
                    <a:lumOff val="5000"/>
                  </a:schemeClr>
                </a:solidFill>
                <a:latin typeface="Arial Black" panose="020B0A04020102020204" pitchFamily="34" charset="0"/>
              </a:rPr>
              <a:t>S0me bad results</a:t>
            </a:r>
            <a:endParaRPr lang="en-US" dirty="0">
              <a:solidFill>
                <a:schemeClr val="bg1">
                  <a:lumMod val="95000"/>
                  <a:lumOff val="5000"/>
                </a:schemeClr>
              </a:solidFill>
              <a:latin typeface="Arial Black" panose="020B0A04020102020204" pitchFamily="34" charset="0"/>
            </a:endParaRPr>
          </a:p>
        </p:txBody>
      </p:sp>
      <p:sp>
        <p:nvSpPr>
          <p:cNvPr id="4" name="Text Placeholder 3">
            <a:extLst>
              <a:ext uri="{FF2B5EF4-FFF2-40B4-BE49-F238E27FC236}">
                <a16:creationId xmlns:a16="http://schemas.microsoft.com/office/drawing/2014/main" id="{D7321FF3-2375-4EEC-97D8-CAF285F579D1}"/>
              </a:ext>
            </a:extLst>
          </p:cNvPr>
          <p:cNvSpPr>
            <a:spLocks noGrp="1"/>
          </p:cNvSpPr>
          <p:nvPr>
            <p:ph type="body" idx="1"/>
          </p:nvPr>
        </p:nvSpPr>
        <p:spPr>
          <a:xfrm>
            <a:off x="1127904" y="5214937"/>
            <a:ext cx="3195240" cy="576262"/>
          </a:xfrm>
        </p:spPr>
        <p:txBody>
          <a:bodyPr/>
          <a:lstStyle/>
          <a:p>
            <a:r>
              <a:rPr lang="en-IN" dirty="0"/>
              <a:t>Overlapping boxes</a:t>
            </a:r>
            <a:endParaRPr lang="en-US" dirty="0"/>
          </a:p>
        </p:txBody>
      </p:sp>
      <p:pic>
        <p:nvPicPr>
          <p:cNvPr id="14" name="Picture Placeholder 13" descr="A picture containing sky, grass, building, boat&#10;&#10;Description generated with high confidence">
            <a:extLst>
              <a:ext uri="{FF2B5EF4-FFF2-40B4-BE49-F238E27FC236}">
                <a16:creationId xmlns:a16="http://schemas.microsoft.com/office/drawing/2014/main" id="{7DD28BD7-FD3B-4909-85E4-BC7BA0B9E06F}"/>
              </a:ext>
            </a:extLst>
          </p:cNvPr>
          <p:cNvPicPr>
            <a:picLocks noGrp="1" noChangeAspect="1"/>
          </p:cNvPicPr>
          <p:nvPr>
            <p:ph type="pic" idx="15"/>
          </p:nvPr>
        </p:nvPicPr>
        <p:blipFill>
          <a:blip r:embed="rId2">
            <a:extLst>
              <a:ext uri="{28A0092B-C50C-407E-A947-70E740481C1C}">
                <a14:useLocalDpi xmlns:a14="http://schemas.microsoft.com/office/drawing/2010/main" val="0"/>
              </a:ext>
            </a:extLst>
          </a:blip>
          <a:srcRect t="14232" b="14232"/>
          <a:stretch>
            <a:fillRect/>
          </a:stretch>
        </p:blipFill>
        <p:spPr>
          <a:xfrm>
            <a:off x="1141413" y="2640270"/>
            <a:ext cx="3195240" cy="2142745"/>
          </a:xfrm>
        </p:spPr>
      </p:pic>
      <p:sp>
        <p:nvSpPr>
          <p:cNvPr id="5" name="Text Placeholder 4">
            <a:extLst>
              <a:ext uri="{FF2B5EF4-FFF2-40B4-BE49-F238E27FC236}">
                <a16:creationId xmlns:a16="http://schemas.microsoft.com/office/drawing/2014/main" id="{08D43734-98E6-4F09-AD1D-A93B33DD9787}"/>
              </a:ext>
            </a:extLst>
          </p:cNvPr>
          <p:cNvSpPr>
            <a:spLocks noGrp="1"/>
          </p:cNvSpPr>
          <p:nvPr>
            <p:ph type="body" sz="quarter" idx="3"/>
          </p:nvPr>
        </p:nvSpPr>
        <p:spPr>
          <a:xfrm>
            <a:off x="4487593" y="5227286"/>
            <a:ext cx="3200400" cy="576262"/>
          </a:xfrm>
        </p:spPr>
        <p:txBody>
          <a:bodyPr/>
          <a:lstStyle/>
          <a:p>
            <a:r>
              <a:rPr lang="en-IN" dirty="0"/>
              <a:t>UNABLE TO DETECT</a:t>
            </a:r>
            <a:endParaRPr lang="en-US" dirty="0"/>
          </a:p>
        </p:txBody>
      </p:sp>
      <p:pic>
        <p:nvPicPr>
          <p:cNvPr id="16" name="Picture Placeholder 15" descr="A picture containing skating, person, man, riding&#10;&#10;Description generated with high confidence">
            <a:extLst>
              <a:ext uri="{FF2B5EF4-FFF2-40B4-BE49-F238E27FC236}">
                <a16:creationId xmlns:a16="http://schemas.microsoft.com/office/drawing/2014/main" id="{70B47928-CB09-46EF-8040-3BDBE7D36832}"/>
              </a:ext>
            </a:extLst>
          </p:cNvPr>
          <p:cNvPicPr>
            <a:picLocks noGrp="1" noChangeAspect="1"/>
          </p:cNvPicPr>
          <p:nvPr>
            <p:ph type="pic" idx="21"/>
          </p:nvPr>
        </p:nvPicPr>
        <p:blipFill>
          <a:blip r:embed="rId3">
            <a:extLst>
              <a:ext uri="{28A0092B-C50C-407E-A947-70E740481C1C}">
                <a14:useLocalDpi xmlns:a14="http://schemas.microsoft.com/office/drawing/2010/main" val="0"/>
              </a:ext>
            </a:extLst>
          </a:blip>
          <a:srcRect t="14268" b="14268"/>
          <a:stretch>
            <a:fillRect/>
          </a:stretch>
        </p:blipFill>
        <p:spPr>
          <a:xfrm>
            <a:off x="4489053" y="2666998"/>
            <a:ext cx="3198940" cy="2142744"/>
          </a:xfrm>
        </p:spPr>
      </p:pic>
      <p:sp>
        <p:nvSpPr>
          <p:cNvPr id="6" name="Text Placeholder 5">
            <a:extLst>
              <a:ext uri="{FF2B5EF4-FFF2-40B4-BE49-F238E27FC236}">
                <a16:creationId xmlns:a16="http://schemas.microsoft.com/office/drawing/2014/main" id="{7997BC3D-5F51-454F-9FE5-5994F64488BD}"/>
              </a:ext>
            </a:extLst>
          </p:cNvPr>
          <p:cNvSpPr>
            <a:spLocks noGrp="1"/>
          </p:cNvSpPr>
          <p:nvPr>
            <p:ph type="body" sz="quarter" idx="13"/>
          </p:nvPr>
        </p:nvSpPr>
        <p:spPr>
          <a:xfrm>
            <a:off x="7852442" y="5227286"/>
            <a:ext cx="3190741" cy="576262"/>
          </a:xfrm>
        </p:spPr>
        <p:txBody>
          <a:bodyPr/>
          <a:lstStyle/>
          <a:p>
            <a:r>
              <a:rPr lang="en-IN" dirty="0"/>
              <a:t>INCORRECT DETECTION</a:t>
            </a:r>
            <a:endParaRPr lang="en-US" dirty="0"/>
          </a:p>
        </p:txBody>
      </p:sp>
      <p:pic>
        <p:nvPicPr>
          <p:cNvPr id="20" name="Picture Placeholder 19" descr="A sign on the side of a road&#10;&#10;Description generated with high confidence">
            <a:extLst>
              <a:ext uri="{FF2B5EF4-FFF2-40B4-BE49-F238E27FC236}">
                <a16:creationId xmlns:a16="http://schemas.microsoft.com/office/drawing/2014/main" id="{F2897D59-DB26-4384-8D33-A11FBB56AAEF}"/>
              </a:ext>
            </a:extLst>
          </p:cNvPr>
          <p:cNvPicPr>
            <a:picLocks noGrp="1" noChangeAspect="1"/>
          </p:cNvPicPr>
          <p:nvPr>
            <p:ph type="pic" idx="22"/>
          </p:nvPr>
        </p:nvPicPr>
        <p:blipFill>
          <a:blip r:embed="rId4">
            <a:extLst>
              <a:ext uri="{28A0092B-C50C-407E-A947-70E740481C1C}">
                <a14:useLocalDpi xmlns:a14="http://schemas.microsoft.com/office/drawing/2010/main" val="0"/>
              </a:ext>
            </a:extLst>
          </a:blip>
          <a:srcRect t="14232" b="14232"/>
          <a:stretch>
            <a:fillRect/>
          </a:stretch>
        </p:blipFill>
        <p:spPr>
          <a:xfrm>
            <a:off x="7855618" y="2582984"/>
            <a:ext cx="3194969" cy="2200031"/>
          </a:xfrm>
        </p:spPr>
      </p:pic>
      <p:cxnSp>
        <p:nvCxnSpPr>
          <p:cNvPr id="7" name="Straight Connector 6">
            <a:extLst>
              <a:ext uri="{FF2B5EF4-FFF2-40B4-BE49-F238E27FC236}">
                <a16:creationId xmlns:a16="http://schemas.microsoft.com/office/drawing/2014/main" id="{A3E839FF-1000-44CB-BCBF-1DC5BBD43844}"/>
              </a:ext>
            </a:extLst>
          </p:cNvPr>
          <p:cNvCxnSpPr/>
          <p:nvPr/>
        </p:nvCxnSpPr>
        <p:spPr>
          <a:xfrm>
            <a:off x="-164387" y="195209"/>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56DC1F1-20A4-4C8F-9D33-CAEB726903D7}"/>
              </a:ext>
            </a:extLst>
          </p:cNvPr>
          <p:cNvCxnSpPr>
            <a:cxnSpLocks/>
          </p:cNvCxnSpPr>
          <p:nvPr/>
        </p:nvCxnSpPr>
        <p:spPr>
          <a:xfrm flipH="1">
            <a:off x="1256308" y="1797977"/>
            <a:ext cx="6133672"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7852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alpha val="60000"/>
            </a:schemeClr>
          </a:solidFill>
        </p:grpSpPr>
        <p:sp>
          <p:nvSpPr>
            <p:cNvPr id="13"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9EA5D415-0826-44F5-8DE6-7979BF5893B3}"/>
              </a:ext>
            </a:extLst>
          </p:cNvPr>
          <p:cNvSpPr>
            <a:spLocks noGrp="1"/>
          </p:cNvSpPr>
          <p:nvPr>
            <p:ph type="title"/>
          </p:nvPr>
        </p:nvSpPr>
        <p:spPr>
          <a:xfrm>
            <a:off x="1019015" y="1093787"/>
            <a:ext cx="3059969" cy="4697413"/>
          </a:xfrm>
        </p:spPr>
        <p:txBody>
          <a:bodyPr>
            <a:normAutofit/>
          </a:bodyPr>
          <a:lstStyle/>
          <a:p>
            <a:r>
              <a:rPr lang="en-IN" sz="4400" dirty="0">
                <a:solidFill>
                  <a:srgbClr val="FF0000"/>
                </a:solidFill>
                <a:latin typeface="Algerian" panose="04020705040A02060702" pitchFamily="82" charset="0"/>
              </a:rPr>
              <a:t>SCOPE</a:t>
            </a:r>
            <a:endParaRPr lang="en-US" sz="4400"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26D967C2-BA0A-4507-BA96-D2764A400F21}"/>
              </a:ext>
            </a:extLst>
          </p:cNvPr>
          <p:cNvSpPr>
            <a:spLocks noGrp="1"/>
          </p:cNvSpPr>
          <p:nvPr>
            <p:ph idx="1"/>
          </p:nvPr>
        </p:nvSpPr>
        <p:spPr>
          <a:xfrm>
            <a:off x="5215467" y="1093788"/>
            <a:ext cx="5831944" cy="4697413"/>
          </a:xfrm>
        </p:spPr>
        <p:txBody>
          <a:bodyPr>
            <a:normAutofit fontScale="92500" lnSpcReduction="20000"/>
          </a:bodyPr>
          <a:lstStyle/>
          <a:p>
            <a:r>
              <a:rPr lang="en-US" dirty="0">
                <a:latin typeface="Arial Black" panose="020B0A04020102020204" pitchFamily="34" charset="0"/>
              </a:rPr>
              <a:t>Helps traffic police: </a:t>
            </a:r>
            <a:r>
              <a:rPr lang="en-US" dirty="0"/>
              <a:t>A vehicle detection and counting system could be beneficial for the traffic police because everything they can monitor from one place only likes how many vehicles have crossed this toll and which vehicle.</a:t>
            </a:r>
          </a:p>
          <a:p>
            <a:r>
              <a:rPr lang="en-US" dirty="0">
                <a:latin typeface="Arial Black" panose="020B0A04020102020204" pitchFamily="34" charset="0"/>
              </a:rPr>
              <a:t>Traffic surveillance control: </a:t>
            </a:r>
            <a:r>
              <a:rPr lang="en-US" dirty="0"/>
              <a:t>As this application can be planted anywhere as it only requires a camera or some wires (for establishing the connectivity with the central system) hence if the traffic is high at someplace, then from that area, an officer can monitor it and forward the information to next toll officer so that they could be prepared beforehand.</a:t>
            </a:r>
            <a:endParaRPr lang="en-IN" dirty="0"/>
          </a:p>
        </p:txBody>
      </p:sp>
    </p:spTree>
    <p:extLst>
      <p:ext uri="{BB962C8B-B14F-4D97-AF65-F5344CB8AC3E}">
        <p14:creationId xmlns:p14="http://schemas.microsoft.com/office/powerpoint/2010/main" val="2490279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61AB5-5FDA-4CB4-B59F-1E3D9A6CBA0B}"/>
              </a:ext>
            </a:extLst>
          </p:cNvPr>
          <p:cNvSpPr>
            <a:spLocks noGrp="1"/>
          </p:cNvSpPr>
          <p:nvPr>
            <p:ph type="title"/>
          </p:nvPr>
        </p:nvSpPr>
        <p:spPr/>
        <p:txBody>
          <a:bodyPr>
            <a:normAutofit/>
          </a:bodyPr>
          <a:lstStyle/>
          <a:p>
            <a:r>
              <a:rPr lang="en-US" sz="6000" dirty="0">
                <a:solidFill>
                  <a:srgbClr val="FF0000"/>
                </a:solidFill>
                <a:latin typeface="Algerian" panose="04020705040A02060702" pitchFamily="82" charset="0"/>
              </a:rPr>
              <a:t>        TECHNOLOGY USED</a:t>
            </a:r>
          </a:p>
        </p:txBody>
      </p:sp>
      <p:sp>
        <p:nvSpPr>
          <p:cNvPr id="3" name="Content Placeholder 2">
            <a:extLst>
              <a:ext uri="{FF2B5EF4-FFF2-40B4-BE49-F238E27FC236}">
                <a16:creationId xmlns:a16="http://schemas.microsoft.com/office/drawing/2014/main" id="{F08D1CA2-5285-45C8-B117-5B7E9A6D13B9}"/>
              </a:ext>
            </a:extLst>
          </p:cNvPr>
          <p:cNvSpPr>
            <a:spLocks noGrp="1"/>
          </p:cNvSpPr>
          <p:nvPr>
            <p:ph idx="1"/>
          </p:nvPr>
        </p:nvSpPr>
        <p:spPr/>
        <p:txBody>
          <a:bodyPr/>
          <a:lstStyle/>
          <a:p>
            <a:pPr marL="342900" marR="0" lvl="0" indent="-342900">
              <a:lnSpc>
                <a:spcPts val="1800"/>
              </a:lnSpc>
              <a:spcBef>
                <a:spcPts val="0"/>
              </a:spcBef>
              <a:spcAft>
                <a:spcPts val="0"/>
              </a:spcAft>
              <a:buFont typeface="+mj-lt"/>
              <a:buAutoNum type="arabicPeriod"/>
            </a:pP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Platform: VS code.</a:t>
            </a:r>
          </a:p>
          <a:p>
            <a:pPr marL="342900" marR="0" lvl="0" indent="-342900">
              <a:lnSpc>
                <a:spcPts val="1800"/>
              </a:lnSpc>
              <a:spcBef>
                <a:spcPts val="0"/>
              </a:spcBef>
              <a:spcAft>
                <a:spcPts val="0"/>
              </a:spcAft>
              <a:buFont typeface="+mj-lt"/>
              <a:buAutoNum type="arabicPeriod"/>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800"/>
              </a:lnSpc>
              <a:spcBef>
                <a:spcPts val="0"/>
              </a:spcBef>
              <a:spcAft>
                <a:spcPts val="0"/>
              </a:spcAft>
              <a:buFont typeface="+mj-lt"/>
              <a:buAutoNum type="arabicPeriod"/>
            </a:pP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Programming Language  :  Python Programming.</a:t>
            </a:r>
          </a:p>
          <a:p>
            <a:pPr marL="342900" marR="0" lvl="0" indent="-342900">
              <a:lnSpc>
                <a:spcPts val="1800"/>
              </a:lnSpc>
              <a:spcBef>
                <a:spcPts val="0"/>
              </a:spcBef>
              <a:spcAft>
                <a:spcPts val="0"/>
              </a:spcAft>
              <a:buFont typeface="+mj-lt"/>
              <a:buAutoNum type="arabicPeriod"/>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800"/>
              </a:lnSpc>
              <a:spcBef>
                <a:spcPts val="0"/>
              </a:spcBef>
              <a:spcAft>
                <a:spcPts val="0"/>
              </a:spcAft>
              <a:buFont typeface="+mj-lt"/>
              <a:buAutoNum type="arabicPeriod"/>
            </a:pP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With the help of some library like open-cv-python 4.5.2.52 and</a:t>
            </a:r>
          </a:p>
          <a:p>
            <a:pPr marL="0" marR="0" lvl="0" indent="0">
              <a:lnSpc>
                <a:spcPts val="1800"/>
              </a:lnSpc>
              <a:spcBef>
                <a:spcPts val="0"/>
              </a:spcBef>
              <a:spcAft>
                <a:spcPts val="0"/>
              </a:spcAft>
              <a:buNone/>
            </a:pPr>
            <a:endPar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nSpc>
                <a:spcPts val="1800"/>
              </a:lnSpc>
              <a:spcBef>
                <a:spcPts val="0"/>
              </a:spcBef>
              <a:spcAft>
                <a:spcPts val="0"/>
              </a:spcAft>
              <a:buNone/>
            </a:pP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num-</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py</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1.20.3</a:t>
            </a:r>
          </a:p>
          <a:p>
            <a:pPr marL="0" marR="0" lvl="0" indent="0">
              <a:lnSpc>
                <a:spcPts val="1800"/>
              </a:lnSpc>
              <a:spcBef>
                <a:spcPts val="0"/>
              </a:spcBef>
              <a:spcAft>
                <a:spcPts val="0"/>
              </a:spcAft>
              <a:buNone/>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ts val="1800"/>
              </a:lnSpc>
              <a:spcBef>
                <a:spcPts val="0"/>
              </a:spcBef>
              <a:spcAft>
                <a:spcPts val="1000"/>
              </a:spcAft>
              <a:buNone/>
            </a:pP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 OS used : Windows 10</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chemeClr val="bg1">
                  <a:lumMod val="95000"/>
                  <a:lumOff val="5000"/>
                </a:schemeClr>
              </a:solidFill>
              <a:latin typeface="Arial Black" panose="020B0A04020102020204" pitchFamily="34" charset="0"/>
            </a:endParaRPr>
          </a:p>
        </p:txBody>
      </p:sp>
    </p:spTree>
    <p:extLst>
      <p:ext uri="{BB962C8B-B14F-4D97-AF65-F5344CB8AC3E}">
        <p14:creationId xmlns:p14="http://schemas.microsoft.com/office/powerpoint/2010/main" val="4003045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B4489C8-19C4-49B0-A9BC-C5FB90B18985}"/>
              </a:ext>
            </a:extLst>
          </p:cNvPr>
          <p:cNvSpPr>
            <a:spLocks noGrp="1"/>
          </p:cNvSpPr>
          <p:nvPr>
            <p:ph type="title"/>
          </p:nvPr>
        </p:nvSpPr>
        <p:spPr>
          <a:xfrm>
            <a:off x="1007849" y="474680"/>
            <a:ext cx="9905998" cy="1478570"/>
          </a:xfrm>
        </p:spPr>
        <p:txBody>
          <a:bodyPr/>
          <a:lstStyle/>
          <a:p>
            <a:r>
              <a:rPr lang="en-US" b="1" dirty="0">
                <a:solidFill>
                  <a:srgbClr val="000000"/>
                </a:solidFill>
                <a:effectLst/>
                <a:latin typeface="Algerian" panose="04020705040A02060702" pitchFamily="82" charset="0"/>
                <a:ea typeface="Calibri" panose="020F0502020204030204" pitchFamily="34" charset="0"/>
                <a:cs typeface="Times New Roman" panose="02020603050405020304" pitchFamily="18" charset="0"/>
              </a:rPr>
              <a:t>References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13" name="Content Placeholder 12">
            <a:extLst>
              <a:ext uri="{FF2B5EF4-FFF2-40B4-BE49-F238E27FC236}">
                <a16:creationId xmlns:a16="http://schemas.microsoft.com/office/drawing/2014/main" id="{DB2259B9-CD4C-4203-AFE9-EB055B2AFF8C}"/>
              </a:ext>
            </a:extLst>
          </p:cNvPr>
          <p:cNvSpPr>
            <a:spLocks noGrp="1"/>
          </p:cNvSpPr>
          <p:nvPr>
            <p:ph idx="1"/>
          </p:nvPr>
        </p:nvSpPr>
        <p:spPr/>
        <p:txBody>
          <a:bodyPr/>
          <a:lstStyle/>
          <a:p>
            <a:pPr marL="342900" marR="0" lvl="0" indent="-342900">
              <a:lnSpc>
                <a:spcPts val="1800"/>
              </a:lnSpc>
              <a:spcBef>
                <a:spcPts val="0"/>
              </a:spcBef>
              <a:spcAft>
                <a:spcPts val="0"/>
              </a:spcAft>
              <a:buFont typeface="+mj-lt"/>
              <a:buAutoNum type="arabicPeriod"/>
            </a:pP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Google for Problem Solving</a:t>
            </a:r>
          </a:p>
          <a:p>
            <a:pPr marL="342900" marR="0" lvl="0" indent="-342900">
              <a:lnSpc>
                <a:spcPts val="1800"/>
              </a:lnSpc>
              <a:spcBef>
                <a:spcPts val="0"/>
              </a:spcBef>
              <a:spcAft>
                <a:spcPts val="0"/>
              </a:spcAft>
              <a:buFont typeface="+mj-lt"/>
              <a:buAutoNum type="arabicPeriod"/>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800"/>
              </a:lnSpc>
              <a:spcBef>
                <a:spcPts val="0"/>
              </a:spcBef>
              <a:spcAft>
                <a:spcPts val="0"/>
              </a:spcAft>
              <a:buFont typeface="+mj-lt"/>
              <a:buAutoNum type="arabicPeriod"/>
            </a:pP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Head Python First : A Brain Friendly Guide</a:t>
            </a:r>
          </a:p>
          <a:p>
            <a:pPr marL="342900" marR="0" lvl="0" indent="-342900">
              <a:lnSpc>
                <a:spcPts val="1800"/>
              </a:lnSpc>
              <a:spcBef>
                <a:spcPts val="0"/>
              </a:spcBef>
              <a:spcAft>
                <a:spcPts val="0"/>
              </a:spcAft>
              <a:buFont typeface="+mj-lt"/>
              <a:buAutoNum type="arabicPeriod"/>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800"/>
              </a:lnSpc>
              <a:spcBef>
                <a:spcPts val="0"/>
              </a:spcBef>
              <a:spcAft>
                <a:spcPts val="0"/>
              </a:spcAft>
              <a:buFont typeface="+mj-lt"/>
              <a:buAutoNum type="arabicPeriod"/>
            </a:pP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Python Crash Code , 2</a:t>
            </a:r>
            <a:r>
              <a:rPr lang="en-US" baseline="30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nd</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Edition </a:t>
            </a:r>
          </a:p>
          <a:p>
            <a:pPr marL="342900" marR="0" lvl="0" indent="-342900">
              <a:lnSpc>
                <a:spcPts val="1800"/>
              </a:lnSpc>
              <a:spcBef>
                <a:spcPts val="0"/>
              </a:spcBef>
              <a:spcAft>
                <a:spcPts val="0"/>
              </a:spcAft>
              <a:buFont typeface="+mj-lt"/>
              <a:buAutoNum type="arabicPeriod"/>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800"/>
              </a:lnSpc>
              <a:spcBef>
                <a:spcPts val="0"/>
              </a:spcBef>
              <a:spcAft>
                <a:spcPts val="0"/>
              </a:spcAft>
              <a:buFont typeface="+mj-lt"/>
              <a:buAutoNum type="arabicPeriod"/>
            </a:pP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complete guide to Python :</a:t>
            </a:r>
          </a:p>
          <a:p>
            <a:pPr marL="342900" marR="0" lvl="0" indent="-342900">
              <a:lnSpc>
                <a:spcPts val="1800"/>
              </a:lnSpc>
              <a:spcBef>
                <a:spcPts val="0"/>
              </a:spcBef>
              <a:spcAft>
                <a:spcPts val="0"/>
              </a:spcAft>
              <a:buFont typeface="+mj-lt"/>
              <a:buAutoNum type="arabicPeriod"/>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ts val="1800"/>
              </a:lnSpc>
              <a:spcBef>
                <a:spcPts val="0"/>
              </a:spcBef>
              <a:spcAft>
                <a:spcPts val="0"/>
              </a:spcAft>
            </a:pP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Link : </a:t>
            </a:r>
            <a:r>
              <a:rPr lang="en-US"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https://pythonprogramming.net/</a:t>
            </a:r>
            <a:endParaRPr lang="en-US"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nSpc>
                <a:spcPts val="1800"/>
              </a:lnSpc>
              <a:spcBef>
                <a:spcPts val="0"/>
              </a:spcBef>
              <a:spcAft>
                <a:spcPts val="1000"/>
              </a:spcAft>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ts val="1800"/>
              </a:lnSpc>
              <a:spcBef>
                <a:spcPts val="0"/>
              </a:spcBef>
              <a:spcAft>
                <a:spcPts val="1000"/>
              </a:spcAft>
              <a:buNone/>
            </a:pPr>
            <a:r>
              <a:rPr lang="en-US"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 </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Google for images and video.</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US" dirty="0"/>
          </a:p>
        </p:txBody>
      </p:sp>
    </p:spTree>
    <p:extLst>
      <p:ext uri="{BB962C8B-B14F-4D97-AF65-F5344CB8AC3E}">
        <p14:creationId xmlns:p14="http://schemas.microsoft.com/office/powerpoint/2010/main" val="3353943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CF279A-51C8-4BF0-90D5-88D013F87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397" y="1557057"/>
            <a:ext cx="9837935" cy="3743886"/>
          </a:xfrm>
          <a:prstGeom prst="rect">
            <a:avLst/>
          </a:prstGeom>
        </p:spPr>
      </p:pic>
    </p:spTree>
    <p:extLst>
      <p:ext uri="{BB962C8B-B14F-4D97-AF65-F5344CB8AC3E}">
        <p14:creationId xmlns:p14="http://schemas.microsoft.com/office/powerpoint/2010/main" val="2712156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651CA-D383-4519-ACE9-16822CC5EAE6}"/>
              </a:ext>
            </a:extLst>
          </p:cNvPr>
          <p:cNvSpPr>
            <a:spLocks noGrp="1"/>
          </p:cNvSpPr>
          <p:nvPr>
            <p:ph type="title"/>
          </p:nvPr>
        </p:nvSpPr>
        <p:spPr/>
        <p:txBody>
          <a:bodyPr>
            <a:normAutofit/>
          </a:bodyPr>
          <a:lstStyle/>
          <a:p>
            <a:r>
              <a:rPr lang="en-US" sz="4400" dirty="0">
                <a:solidFill>
                  <a:schemeClr val="bg1">
                    <a:lumMod val="85000"/>
                    <a:lumOff val="15000"/>
                  </a:schemeClr>
                </a:solidFill>
                <a:latin typeface="Algerian" panose="04020705040A02060702" pitchFamily="82" charset="0"/>
              </a:rPr>
              <a:t>                    INTRODUCTION</a:t>
            </a:r>
          </a:p>
        </p:txBody>
      </p:sp>
      <p:sp>
        <p:nvSpPr>
          <p:cNvPr id="3" name="Content Placeholder 2">
            <a:extLst>
              <a:ext uri="{FF2B5EF4-FFF2-40B4-BE49-F238E27FC236}">
                <a16:creationId xmlns:a16="http://schemas.microsoft.com/office/drawing/2014/main" id="{78C61E2A-EB58-4B45-A5D8-19BF2A2D4D68}"/>
              </a:ext>
            </a:extLst>
          </p:cNvPr>
          <p:cNvSpPr>
            <a:spLocks noGrp="1"/>
          </p:cNvSpPr>
          <p:nvPr>
            <p:ph idx="1"/>
          </p:nvPr>
        </p:nvSpPr>
        <p:spPr/>
        <p:txBody>
          <a:bodyPr>
            <a:normAutofit fontScale="92500" lnSpcReduction="20000"/>
          </a:bodyPr>
          <a:lstStyle/>
          <a:p>
            <a:pPr algn="l"/>
            <a:r>
              <a:rPr lang="en-US" dirty="0"/>
              <a:t>Vehicle detection and statistics in highway monitoring video scenes are of considerable significance to intelligent traffic management and control of the highway. With the popular installation of traffic surveillance cameras, a vast database of traffic video footage has been obtained for analysis. Generally, at a high viewing angle, a more-distant road surface can be considered. The object size of the vehicle changes greatly at this viewing angle, and the detection accuracy of a small object far away from the road is low. In the face of complex camera scenes, it is essential to effectively solve the above problems and further apply them. In this article, we focus on the above issues to propose a viable solution, and we apply the vehicle detection results to multi-object tracking and vehicle counting.</a:t>
            </a:r>
          </a:p>
        </p:txBody>
      </p:sp>
    </p:spTree>
    <p:extLst>
      <p:ext uri="{BB962C8B-B14F-4D97-AF65-F5344CB8AC3E}">
        <p14:creationId xmlns:p14="http://schemas.microsoft.com/office/powerpoint/2010/main" val="758643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11"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
                <a:solidFill>
                  <a:srgbClr val="FFFFFF"/>
                </a:solidFill>
              </a14:hiddenFill>
            </a:ext>
          </a:extLst>
        </p:spPr>
      </p:pic>
      <p:grpSp>
        <p:nvGrpSpPr>
          <p:cNvPr id="212" name="Group 126">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8"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129"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30"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31"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132"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33"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34"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35"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36"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37"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38"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39"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0"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1"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2"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3"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4"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5"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6"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7"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8"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9"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0"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1"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2"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3"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4"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5"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6"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157"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8"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9"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0"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1"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2"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3"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4"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5"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6"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7"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8"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169"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0"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1"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2"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3"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4"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5"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6"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7"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8"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9"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80"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81"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grpSp>
      <p:sp>
        <p:nvSpPr>
          <p:cNvPr id="213" name="Round Diagonal Corner Rectangle 6">
            <a:extLst>
              <a:ext uri="{FF2B5EF4-FFF2-40B4-BE49-F238E27FC236}">
                <a16:creationId xmlns:a16="http://schemas.microsoft.com/office/drawing/2014/main" id="{8B3F5CD4-CBC8-4A22-9DCC-0420CA28A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2C99097A-059D-471D-B405-6FD910E42057}"/>
              </a:ext>
            </a:extLst>
          </p:cNvPr>
          <p:cNvPicPr>
            <a:picLocks noChangeAspect="1"/>
          </p:cNvPicPr>
          <p:nvPr/>
        </p:nvPicPr>
        <p:blipFill rotWithShape="1">
          <a:blip r:embed="rId4">
            <a:extLst>
              <a:ext uri="{28A0092B-C50C-407E-A947-70E740481C1C}">
                <a14:useLocalDpi xmlns:a14="http://schemas.microsoft.com/office/drawing/2010/main" val="0"/>
              </a:ext>
            </a:extLst>
          </a:blip>
          <a:srcRect r="3517" b="-3"/>
          <a:stretch/>
        </p:blipFill>
        <p:spPr>
          <a:xfrm>
            <a:off x="1118988" y="1136606"/>
            <a:ext cx="6112382" cy="4577297"/>
          </a:xfrm>
          <a:prstGeom prst="rect">
            <a:avLst/>
          </a:prstGeom>
        </p:spPr>
      </p:pic>
      <p:sp>
        <p:nvSpPr>
          <p:cNvPr id="2" name="Title 1">
            <a:extLst>
              <a:ext uri="{FF2B5EF4-FFF2-40B4-BE49-F238E27FC236}">
                <a16:creationId xmlns:a16="http://schemas.microsoft.com/office/drawing/2014/main" id="{31D17F70-858F-435B-B6C7-F4893B3980C0}"/>
              </a:ext>
            </a:extLst>
          </p:cNvPr>
          <p:cNvSpPr>
            <a:spLocks noGrp="1"/>
          </p:cNvSpPr>
          <p:nvPr>
            <p:ph type="title"/>
          </p:nvPr>
        </p:nvSpPr>
        <p:spPr>
          <a:xfrm>
            <a:off x="8057397" y="1113282"/>
            <a:ext cx="3489569" cy="2396681"/>
          </a:xfrm>
        </p:spPr>
        <p:txBody>
          <a:bodyPr vert="horz" lIns="91440" tIns="45720" rIns="91440" bIns="45720" rtlCol="0" anchor="b">
            <a:normAutofit fontScale="90000"/>
          </a:bodyPr>
          <a:lstStyle/>
          <a:p>
            <a:r>
              <a:rPr lang="en-US" sz="4400" dirty="0">
                <a:solidFill>
                  <a:srgbClr val="002060"/>
                </a:solidFill>
                <a:latin typeface="Arial Black" panose="020B0A04020102020204" pitchFamily="34" charset="0"/>
              </a:rPr>
              <a:t>Project look like this..</a:t>
            </a:r>
          </a:p>
        </p:txBody>
      </p:sp>
    </p:spTree>
    <p:extLst>
      <p:ext uri="{BB962C8B-B14F-4D97-AF65-F5344CB8AC3E}">
        <p14:creationId xmlns:p14="http://schemas.microsoft.com/office/powerpoint/2010/main" val="1112964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alpha val="60000"/>
            </a:schemeClr>
          </a:solidFill>
        </p:grpSpPr>
        <p:sp>
          <p:nvSpPr>
            <p:cNvPr id="13"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71BDD177-CF33-47F3-85FB-34D8843A4B26}"/>
              </a:ext>
            </a:extLst>
          </p:cNvPr>
          <p:cNvSpPr>
            <a:spLocks noGrp="1"/>
          </p:cNvSpPr>
          <p:nvPr>
            <p:ph type="title"/>
          </p:nvPr>
        </p:nvSpPr>
        <p:spPr>
          <a:xfrm>
            <a:off x="1019015" y="1093787"/>
            <a:ext cx="3059969" cy="4697413"/>
          </a:xfrm>
        </p:spPr>
        <p:txBody>
          <a:bodyPr>
            <a:normAutofit/>
          </a:bodyPr>
          <a:lstStyle/>
          <a:p>
            <a:r>
              <a:rPr lang="en-IN" dirty="0">
                <a:latin typeface="Algerian" panose="04020705040A02060702" pitchFamily="82" charset="0"/>
              </a:rPr>
              <a:t>OVERVEIW</a:t>
            </a:r>
            <a:endParaRPr lang="en-US" dirty="0">
              <a:latin typeface="Algerian" panose="04020705040A02060702" pitchFamily="82" charset="0"/>
            </a:endParaRPr>
          </a:p>
        </p:txBody>
      </p:sp>
      <p:sp>
        <p:nvSpPr>
          <p:cNvPr id="3" name="Content Placeholder 2">
            <a:extLst>
              <a:ext uri="{FF2B5EF4-FFF2-40B4-BE49-F238E27FC236}">
                <a16:creationId xmlns:a16="http://schemas.microsoft.com/office/drawing/2014/main" id="{7F61E9A9-E8D9-4891-894C-9918611E36C5}"/>
              </a:ext>
            </a:extLst>
          </p:cNvPr>
          <p:cNvSpPr>
            <a:spLocks noGrp="1"/>
          </p:cNvSpPr>
          <p:nvPr>
            <p:ph idx="1"/>
          </p:nvPr>
        </p:nvSpPr>
        <p:spPr>
          <a:xfrm>
            <a:off x="5215467" y="1093788"/>
            <a:ext cx="5831944" cy="4697413"/>
          </a:xfrm>
        </p:spPr>
        <p:txBody>
          <a:bodyPr>
            <a:normAutofit/>
          </a:bodyPr>
          <a:lstStyle/>
          <a:p>
            <a:r>
              <a:rPr lang="en-US" sz="2200" dirty="0"/>
              <a:t>Excited by the idea of smart cities? You’ll love this tutorial on building your own vehicle detection system</a:t>
            </a:r>
          </a:p>
          <a:p>
            <a:r>
              <a:rPr lang="en-US" sz="2200" dirty="0"/>
              <a:t>We’ll first understand how to detect moving objects in a video before diving into the implementation part</a:t>
            </a:r>
          </a:p>
          <a:p>
            <a:r>
              <a:rPr lang="en-US" sz="2200" dirty="0"/>
              <a:t>We’ll be using OpenCV and Python to build the automatic vehicle detector</a:t>
            </a:r>
          </a:p>
        </p:txBody>
      </p:sp>
    </p:spTree>
    <p:extLst>
      <p:ext uri="{BB962C8B-B14F-4D97-AF65-F5344CB8AC3E}">
        <p14:creationId xmlns:p14="http://schemas.microsoft.com/office/powerpoint/2010/main" val="1605229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CBDFF7-15EB-4CAB-8FD1-3F8484F0F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379234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7D5CC9-83E5-4108-958D-0F43D0DFD6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067"/>
            <a:ext cx="12192000" cy="6601866"/>
          </a:xfrm>
          <a:prstGeom prst="rect">
            <a:avLst/>
          </a:prstGeom>
        </p:spPr>
      </p:pic>
    </p:spTree>
    <p:extLst>
      <p:ext uri="{BB962C8B-B14F-4D97-AF65-F5344CB8AC3E}">
        <p14:creationId xmlns:p14="http://schemas.microsoft.com/office/powerpoint/2010/main" val="4007187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072772-5AEA-4DC5-824F-FE4B106DD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7006974"/>
          </a:xfrm>
          <a:prstGeom prst="rect">
            <a:avLst/>
          </a:prstGeom>
        </p:spPr>
      </p:pic>
    </p:spTree>
    <p:extLst>
      <p:ext uri="{BB962C8B-B14F-4D97-AF65-F5344CB8AC3E}">
        <p14:creationId xmlns:p14="http://schemas.microsoft.com/office/powerpoint/2010/main" val="3666498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ECA780-ABB2-4CB2-AC69-3E8BF3C543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35056"/>
          </a:xfrm>
          <a:prstGeom prst="rect">
            <a:avLst/>
          </a:prstGeom>
        </p:spPr>
      </p:pic>
    </p:spTree>
    <p:extLst>
      <p:ext uri="{BB962C8B-B14F-4D97-AF65-F5344CB8AC3E}">
        <p14:creationId xmlns:p14="http://schemas.microsoft.com/office/powerpoint/2010/main" val="3909353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2454C-4045-460D-A05F-7D7221D507C3}"/>
              </a:ext>
            </a:extLst>
          </p:cNvPr>
          <p:cNvSpPr>
            <a:spLocks noGrp="1"/>
          </p:cNvSpPr>
          <p:nvPr>
            <p:ph type="title"/>
          </p:nvPr>
        </p:nvSpPr>
        <p:spPr>
          <a:xfrm>
            <a:off x="961291" y="469810"/>
            <a:ext cx="9905998" cy="1182688"/>
          </a:xfrm>
        </p:spPr>
        <p:txBody>
          <a:bodyPr>
            <a:normAutofit/>
          </a:bodyPr>
          <a:lstStyle/>
          <a:p>
            <a:r>
              <a:rPr lang="en-IN" sz="4400" dirty="0">
                <a:solidFill>
                  <a:schemeClr val="bg1">
                    <a:lumMod val="95000"/>
                    <a:lumOff val="5000"/>
                  </a:schemeClr>
                </a:solidFill>
                <a:latin typeface="Arial Black" panose="020B0A04020102020204" pitchFamily="34" charset="0"/>
              </a:rPr>
              <a:t>good result</a:t>
            </a:r>
            <a:endParaRPr lang="en-US" sz="4400" dirty="0">
              <a:solidFill>
                <a:schemeClr val="bg1">
                  <a:lumMod val="95000"/>
                  <a:lumOff val="5000"/>
                </a:schemeClr>
              </a:solidFill>
              <a:latin typeface="Arial Black" panose="020B0A04020102020204" pitchFamily="34" charset="0"/>
            </a:endParaRPr>
          </a:p>
        </p:txBody>
      </p:sp>
      <p:pic>
        <p:nvPicPr>
          <p:cNvPr id="14" name="Content Placeholder 13">
            <a:extLst>
              <a:ext uri="{FF2B5EF4-FFF2-40B4-BE49-F238E27FC236}">
                <a16:creationId xmlns:a16="http://schemas.microsoft.com/office/drawing/2014/main" id="{344E7F8C-5AC4-48DF-BC70-A0528406F8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2653" y="1910679"/>
            <a:ext cx="2919900" cy="1946600"/>
          </a:xfrm>
        </p:spPr>
      </p:pic>
      <p:pic>
        <p:nvPicPr>
          <p:cNvPr id="16" name="Picture 15" descr="A picture containing grass, outdoor, tree, ground&#10;&#10;Description generated with very high confidence">
            <a:extLst>
              <a:ext uri="{FF2B5EF4-FFF2-40B4-BE49-F238E27FC236}">
                <a16:creationId xmlns:a16="http://schemas.microsoft.com/office/drawing/2014/main" id="{8D08A313-3CA4-450B-8830-16825E21A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7698" y="1910679"/>
            <a:ext cx="2980593" cy="1987062"/>
          </a:xfrm>
          <a:prstGeom prst="rect">
            <a:avLst/>
          </a:prstGeom>
        </p:spPr>
      </p:pic>
      <p:pic>
        <p:nvPicPr>
          <p:cNvPr id="18" name="Picture 17" descr="A picture containing indoor, green&#10;&#10;Description generated with high confidence">
            <a:extLst>
              <a:ext uri="{FF2B5EF4-FFF2-40B4-BE49-F238E27FC236}">
                <a16:creationId xmlns:a16="http://schemas.microsoft.com/office/drawing/2014/main" id="{3D94792E-6FCD-4AE6-9F99-7DFC370E0B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1606" y="1870217"/>
            <a:ext cx="2980594" cy="1987062"/>
          </a:xfrm>
          <a:prstGeom prst="rect">
            <a:avLst/>
          </a:prstGeom>
        </p:spPr>
      </p:pic>
      <p:pic>
        <p:nvPicPr>
          <p:cNvPr id="20" name="Picture 19" descr="A picture containing ground&#10;&#10;Description generated with high confidence">
            <a:extLst>
              <a:ext uri="{FF2B5EF4-FFF2-40B4-BE49-F238E27FC236}">
                <a16:creationId xmlns:a16="http://schemas.microsoft.com/office/drawing/2014/main" id="{CC025A89-CDE4-4238-8342-FA494B24FC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51" y="4292718"/>
            <a:ext cx="2919902" cy="1946601"/>
          </a:xfrm>
          <a:prstGeom prst="rect">
            <a:avLst/>
          </a:prstGeom>
        </p:spPr>
      </p:pic>
      <p:pic>
        <p:nvPicPr>
          <p:cNvPr id="22" name="Picture 21">
            <a:extLst>
              <a:ext uri="{FF2B5EF4-FFF2-40B4-BE49-F238E27FC236}">
                <a16:creationId xmlns:a16="http://schemas.microsoft.com/office/drawing/2014/main" id="{F1D39AA3-0C82-46C3-99E0-C9D58AA522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0290" y="4292881"/>
            <a:ext cx="3048001" cy="2032000"/>
          </a:xfrm>
          <a:prstGeom prst="rect">
            <a:avLst/>
          </a:prstGeom>
        </p:spPr>
      </p:pic>
      <p:pic>
        <p:nvPicPr>
          <p:cNvPr id="24" name="Picture 23" descr="A picture containing indoor, skating&#10;&#10;Description generated with high confidence">
            <a:extLst>
              <a:ext uri="{FF2B5EF4-FFF2-40B4-BE49-F238E27FC236}">
                <a16:creationId xmlns:a16="http://schemas.microsoft.com/office/drawing/2014/main" id="{034EE518-E45F-42A6-9687-47DD677F50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3954" y="4292718"/>
            <a:ext cx="3048245" cy="2032163"/>
          </a:xfrm>
          <a:prstGeom prst="rect">
            <a:avLst/>
          </a:prstGeom>
        </p:spPr>
      </p:pic>
    </p:spTree>
    <p:extLst>
      <p:ext uri="{BB962C8B-B14F-4D97-AF65-F5344CB8AC3E}">
        <p14:creationId xmlns:p14="http://schemas.microsoft.com/office/powerpoint/2010/main" val="18479646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264</TotalTime>
  <Words>424</Words>
  <Application>Microsoft Office PowerPoint</Application>
  <PresentationFormat>Widescreen</PresentationFormat>
  <Paragraphs>44</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Algerian</vt:lpstr>
      <vt:lpstr>Arial</vt:lpstr>
      <vt:lpstr>Arial Black</vt:lpstr>
      <vt:lpstr>Arial Rounded MT Bold</vt:lpstr>
      <vt:lpstr>Calibri</vt:lpstr>
      <vt:lpstr>Times New Roman</vt:lpstr>
      <vt:lpstr>Tw Cen MT</vt:lpstr>
      <vt:lpstr>Wingdings</vt:lpstr>
      <vt:lpstr>Circuit</vt:lpstr>
      <vt:lpstr>Vehicle detection using Open-cv and PYTHON</vt:lpstr>
      <vt:lpstr>                    INTRODUCTION</vt:lpstr>
      <vt:lpstr>Project look like this..</vt:lpstr>
      <vt:lpstr>OVERVEIW</vt:lpstr>
      <vt:lpstr>PowerPoint Presentation</vt:lpstr>
      <vt:lpstr>PowerPoint Presentation</vt:lpstr>
      <vt:lpstr>PowerPoint Presentation</vt:lpstr>
      <vt:lpstr>PowerPoint Presentation</vt:lpstr>
      <vt:lpstr>good result</vt:lpstr>
      <vt:lpstr>Some bad results are..</vt:lpstr>
      <vt:lpstr>S0me bad results</vt:lpstr>
      <vt:lpstr>SCOPE</vt:lpstr>
      <vt:lpstr>        TECHNOLOGY USED</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detection using faster r-cnn</dc:title>
  <dc:creator>Prakhar Dogra</dc:creator>
  <cp:lastModifiedBy>Sunil kumar</cp:lastModifiedBy>
  <cp:revision>19</cp:revision>
  <dcterms:created xsi:type="dcterms:W3CDTF">2018-05-11T13:35:04Z</dcterms:created>
  <dcterms:modified xsi:type="dcterms:W3CDTF">2022-03-14T07:04:39Z</dcterms:modified>
</cp:coreProperties>
</file>